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7" r:id="rId2"/>
    <p:sldId id="271" r:id="rId3"/>
    <p:sldId id="277" r:id="rId4"/>
    <p:sldId id="258" r:id="rId5"/>
    <p:sldId id="273" r:id="rId6"/>
    <p:sldId id="269" r:id="rId7"/>
    <p:sldId id="27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91F27A5-6527-471B-A54D-C19020D6A8A5}" type="datetimeFigureOut">
              <a:rPr lang="el-GR" smtClean="0"/>
              <a:t>11/5/2020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3D97618-7124-4A80-AE69-146C879C7AE9}" type="slidenum">
              <a:rPr lang="el-GR" smtClean="0"/>
              <a:t>‹#›</a:t>
            </a:fld>
            <a:endParaRPr lang="el-GR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1681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F27A5-6527-471B-A54D-C19020D6A8A5}" type="datetimeFigureOut">
              <a:rPr lang="el-GR" smtClean="0"/>
              <a:t>11/5/2020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7618-7124-4A80-AE69-146C879C7AE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34772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F27A5-6527-471B-A54D-C19020D6A8A5}" type="datetimeFigureOut">
              <a:rPr lang="el-GR" smtClean="0"/>
              <a:t>11/5/2020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7618-7124-4A80-AE69-146C879C7AE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81512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F27A5-6527-471B-A54D-C19020D6A8A5}" type="datetimeFigureOut">
              <a:rPr lang="el-GR" smtClean="0"/>
              <a:t>11/5/2020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7618-7124-4A80-AE69-146C879C7AE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76770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F27A5-6527-471B-A54D-C19020D6A8A5}" type="datetimeFigureOut">
              <a:rPr lang="el-GR" smtClean="0"/>
              <a:t>11/5/2020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7618-7124-4A80-AE69-146C879C7AE9}" type="slidenum">
              <a:rPr lang="el-GR" smtClean="0"/>
              <a:t>‹#›</a:t>
            </a:fld>
            <a:endParaRPr lang="el-GR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956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F27A5-6527-471B-A54D-C19020D6A8A5}" type="datetimeFigureOut">
              <a:rPr lang="el-GR" smtClean="0"/>
              <a:t>11/5/2020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7618-7124-4A80-AE69-146C879C7AE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84515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F27A5-6527-471B-A54D-C19020D6A8A5}" type="datetimeFigureOut">
              <a:rPr lang="el-GR" smtClean="0"/>
              <a:t>11/5/2020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7618-7124-4A80-AE69-146C879C7AE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84258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F27A5-6527-471B-A54D-C19020D6A8A5}" type="datetimeFigureOut">
              <a:rPr lang="el-GR" smtClean="0"/>
              <a:t>11/5/2020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7618-7124-4A80-AE69-146C879C7AE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5735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F27A5-6527-471B-A54D-C19020D6A8A5}" type="datetimeFigureOut">
              <a:rPr lang="el-GR" smtClean="0"/>
              <a:t>11/5/2020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7618-7124-4A80-AE69-146C879C7AE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69357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F27A5-6527-471B-A54D-C19020D6A8A5}" type="datetimeFigureOut">
              <a:rPr lang="el-GR" smtClean="0"/>
              <a:t>11/5/2020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7618-7124-4A80-AE69-146C879C7AE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26800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F27A5-6527-471B-A54D-C19020D6A8A5}" type="datetimeFigureOut">
              <a:rPr lang="el-GR" smtClean="0"/>
              <a:t>11/5/2020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7618-7124-4A80-AE69-146C879C7AE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13994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D91F27A5-6527-471B-A54D-C19020D6A8A5}" type="datetimeFigureOut">
              <a:rPr lang="el-GR" smtClean="0"/>
              <a:t>11/5/2020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C3D97618-7124-4A80-AE69-146C879C7AE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2893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xyrKlfOUW3o" TargetMode="External"/><Relationship Id="rId2" Type="http://schemas.openxmlformats.org/officeDocument/2006/relationships/hyperlink" Target="https://www.youtube.com/watch?v=w4VH7_xn9y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FB78E-33B6-4792-A7E1-FF7DB5663F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5003" y="701040"/>
            <a:ext cx="11353371" cy="1356360"/>
          </a:xfrm>
        </p:spPr>
        <p:txBody>
          <a:bodyPr/>
          <a:lstStyle/>
          <a:p>
            <a:pPr algn="ctr"/>
            <a:r>
              <a:rPr lang="el-GR" sz="4800" b="1" dirty="0">
                <a:latin typeface="Calibri" panose="020F0502020204030204" pitchFamily="34" charset="0"/>
                <a:cs typeface="Calibri" panose="020F0502020204030204" pitchFamily="34" charset="0"/>
              </a:rPr>
              <a:t>Μαθηματικά Γ</a:t>
            </a:r>
            <a:b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l-G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51B72D-302F-4B92-A2AB-F01020AE6B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l-GR" sz="5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Κατακόρυφη   τριψήφια αφαίρεση </a:t>
            </a:r>
          </a:p>
        </p:txBody>
      </p:sp>
      <p:pic>
        <p:nvPicPr>
          <p:cNvPr id="4" name="Picture 3" descr="φίλοι απεικόνιση αποθεμάτων. εικονογραφία από albion, διασκέδαση ...">
            <a:extLst>
              <a:ext uri="{FF2B5EF4-FFF2-40B4-BE49-F238E27FC236}">
                <a16:creationId xmlns:a16="http://schemas.microsoft.com/office/drawing/2014/main" id="{65EB537E-7AB3-48AF-8395-E9DD6E04222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8811" y="3554568"/>
            <a:ext cx="5177307" cy="285910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62500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C03E80-548D-44E5-BBFD-90BE0778E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>
                <a:latin typeface="Calibri" panose="020F0502020204030204" pitchFamily="34" charset="0"/>
                <a:cs typeface="Calibri" panose="020F0502020204030204" pitchFamily="34" charset="0"/>
              </a:rPr>
              <a:t>Παρακολούθησε τα πιο κάτω βίντεο για να θυμηθείς τη διψήφια κατακόρυφη αφαίρεση</a:t>
            </a:r>
            <a:endParaRPr lang="el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7A5CB7-F0FA-4F9B-9512-275917468A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b="1" dirty="0">
              <a:solidFill>
                <a:schemeClr val="tx1"/>
              </a:solidFill>
            </a:endParaRPr>
          </a:p>
          <a:p>
            <a:r>
              <a:rPr lang="el-GR" b="1" dirty="0">
                <a:solidFill>
                  <a:schemeClr val="tx1"/>
                </a:solidFill>
              </a:rPr>
              <a:t>Αφαίρεση με δανεικό - Δραματοποίηση - Η κυρία </a:t>
            </a:r>
            <a:r>
              <a:rPr lang="el-GR" b="1" dirty="0" err="1">
                <a:solidFill>
                  <a:schemeClr val="tx1"/>
                </a:solidFill>
              </a:rPr>
              <a:t>Σιντορέ</a:t>
            </a:r>
            <a:endParaRPr lang="el-GR" b="1" dirty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en-US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Https://www.youtube.com/watch?v=w4VH7_xn9yU</a:t>
            </a:r>
            <a:endParaRPr lang="el-GR" dirty="0">
              <a:solidFill>
                <a:srgbClr val="0070C0"/>
              </a:solidFill>
            </a:endParaRPr>
          </a:p>
          <a:p>
            <a:pPr marL="45720" indent="0">
              <a:buNone/>
            </a:pPr>
            <a:endParaRPr lang="el-GR" dirty="0"/>
          </a:p>
          <a:p>
            <a:pPr marL="45720" indent="0">
              <a:buNone/>
            </a:pPr>
            <a:endParaRPr lang="el-GR" dirty="0"/>
          </a:p>
          <a:p>
            <a:pPr marL="45720" indent="0">
              <a:buNone/>
            </a:pPr>
            <a:r>
              <a:rPr lang="el-GR" b="1" dirty="0">
                <a:solidFill>
                  <a:schemeClr val="tx1"/>
                </a:solidFill>
              </a:rPr>
              <a:t>Κάθετη αφαίρεση με δανεικό (Β' Δημοτικού)</a:t>
            </a:r>
          </a:p>
          <a:p>
            <a:pPr marL="45720" indent="0">
              <a:buNone/>
            </a:pPr>
            <a:r>
              <a:rPr lang="en-US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https://www.youtube.com/watch?v=xyrKlfOUW3o</a:t>
            </a:r>
            <a:endParaRPr lang="el-GR" dirty="0">
              <a:solidFill>
                <a:srgbClr val="0070C0"/>
              </a:solidFill>
            </a:endParaRPr>
          </a:p>
          <a:p>
            <a:pPr marL="45720" indent="0">
              <a:buNone/>
            </a:pPr>
            <a:endParaRPr lang="el-GR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8FB3720-8E7D-44BE-8BDC-B89797E63E7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70921" y="3219073"/>
            <a:ext cx="2044950" cy="2300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571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0EBF1-E002-4BB9-83DA-0836CFF92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Κάνε τις πιο κάτω πράξεις: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4F89E9-1DF2-4FAD-9473-CE20F26AFC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9564" y="2057400"/>
            <a:ext cx="9872871" cy="40386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l-GR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  <a:r>
              <a:rPr lang="en-US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8                            6</a:t>
            </a:r>
            <a:r>
              <a:rPr lang="en-US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                  </a:t>
            </a:r>
            <a:r>
              <a:rPr lang="en-US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7</a:t>
            </a:r>
            <a:r>
              <a:rPr lang="en-US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5                        6</a:t>
            </a:r>
            <a:r>
              <a:rPr lang="en-US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3                             5</a:t>
            </a:r>
            <a:r>
              <a:rPr lang="en-US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  <a:p>
            <a:pPr marL="45720" indent="0">
              <a:buNone/>
            </a:pPr>
            <a:r>
              <a:rPr lang="el-GR" sz="24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en-US" sz="24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24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el-GR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-                         </a:t>
            </a:r>
            <a:r>
              <a:rPr lang="el-GR" sz="24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en-US" sz="24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24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  <a:r>
              <a:rPr lang="en-US" sz="24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24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l-GR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</a:t>
            </a:r>
            <a:r>
              <a:rPr lang="en-US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24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US" sz="24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24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  <a:r>
              <a:rPr lang="en-US" sz="24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24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l-GR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</a:t>
            </a:r>
            <a:r>
              <a:rPr lang="el-GR" sz="24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24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24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  <a:r>
              <a:rPr lang="el-GR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-                           </a:t>
            </a:r>
            <a:r>
              <a:rPr lang="el-GR" sz="24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4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24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</a:t>
            </a:r>
            <a:r>
              <a:rPr lang="el-GR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-   </a:t>
            </a:r>
          </a:p>
          <a:p>
            <a:pPr marL="45720" indent="0">
              <a:buNone/>
            </a:pPr>
            <a:endParaRPr lang="el-GR" sz="24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" indent="0">
              <a:buNone/>
            </a:pPr>
            <a:endParaRPr lang="en-US" sz="24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" indent="0">
              <a:buNone/>
            </a:pPr>
            <a:r>
              <a:rPr lang="en-US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4 1                            3 5                      6 2                     8 4                             9 1</a:t>
            </a:r>
          </a:p>
          <a:p>
            <a:pPr marL="45720" indent="0">
              <a:buNone/>
            </a:pPr>
            <a:r>
              <a:rPr lang="en-US" sz="24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4 -</a:t>
            </a:r>
            <a:r>
              <a:rPr lang="en-US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   </a:t>
            </a:r>
            <a:r>
              <a:rPr lang="en-US" sz="24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1 9 </a:t>
            </a:r>
            <a:r>
              <a:rPr lang="en-US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                  </a:t>
            </a:r>
            <a:r>
              <a:rPr lang="en-US" sz="24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3 4 </a:t>
            </a:r>
            <a:r>
              <a:rPr lang="en-US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                  </a:t>
            </a:r>
            <a:r>
              <a:rPr lang="en-US" sz="24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5 8 </a:t>
            </a:r>
            <a:r>
              <a:rPr lang="en-US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                          </a:t>
            </a:r>
            <a:r>
              <a:rPr lang="en-US" sz="24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6 7 </a:t>
            </a:r>
            <a:r>
              <a:rPr lang="en-US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                                                 </a:t>
            </a:r>
            <a:endParaRPr lang="el-GR" sz="24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" indent="0">
              <a:buNone/>
            </a:pPr>
            <a:r>
              <a:rPr lang="el-GR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</a:t>
            </a:r>
          </a:p>
        </p:txBody>
      </p:sp>
    </p:spTree>
    <p:extLst>
      <p:ext uri="{BB962C8B-B14F-4D97-AF65-F5344CB8AC3E}">
        <p14:creationId xmlns:p14="http://schemas.microsoft.com/office/powerpoint/2010/main" val="2131014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1333D-DDAD-4A30-AEA9-0F39DEBFED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264016"/>
            <a:ext cx="9875520" cy="1336184"/>
          </a:xfrm>
        </p:spPr>
        <p:txBody>
          <a:bodyPr>
            <a:noAutofit/>
          </a:bodyPr>
          <a:lstStyle/>
          <a:p>
            <a:pPr algn="ctr"/>
            <a:r>
              <a:rPr lang="el-GR" sz="4800" b="1" dirty="0">
                <a:latin typeface="Calibri" panose="020F0502020204030204" pitchFamily="34" charset="0"/>
                <a:cs typeface="Calibri" panose="020F0502020204030204" pitchFamily="34" charset="0"/>
              </a:rPr>
              <a:t>Τριψήφια κάθετη αφαίρεση με δανεισμό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2743E0-B46A-4297-B483-378BE8F864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75575" y="2092816"/>
            <a:ext cx="2682025" cy="3354947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marL="45720" indent="0">
              <a:buNone/>
            </a:pPr>
            <a:r>
              <a:rPr lang="el-GR" sz="60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Ε </a:t>
            </a:r>
            <a:r>
              <a:rPr lang="el-GR" sz="60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l-GR" sz="6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6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Μ</a:t>
            </a:r>
          </a:p>
          <a:p>
            <a:pPr marL="45720" indent="0">
              <a:buNone/>
            </a:pPr>
            <a:r>
              <a:rPr lang="el-GR" sz="51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l-GR" sz="4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13</a:t>
            </a:r>
          </a:p>
          <a:p>
            <a:pPr marL="45720" indent="0">
              <a:buNone/>
            </a:pPr>
            <a:r>
              <a:rPr lang="el-GR" sz="51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l-GR" sz="51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</a:t>
            </a:r>
            <a:r>
              <a:rPr lang="el-GR" sz="51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51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l-GR" sz="51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51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15</a:t>
            </a:r>
          </a:p>
          <a:p>
            <a:pPr marL="45720" indent="0">
              <a:buNone/>
            </a:pPr>
            <a:r>
              <a:rPr lang="el-GR" sz="51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l-GR" sz="51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</a:t>
            </a:r>
            <a:r>
              <a:rPr lang="el-GR" sz="51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51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el-GR" sz="51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51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</a:p>
          <a:p>
            <a:pPr marL="45720" indent="0">
              <a:buNone/>
            </a:pPr>
            <a:r>
              <a:rPr lang="el-GR" sz="5100" b="1" u="sng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l-GR" sz="5100" b="1" u="sng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el-GR" sz="5100" b="1" u="sng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51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  <a:r>
              <a:rPr lang="el-GR" sz="5100" b="1" u="sng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8</a:t>
            </a:r>
            <a:r>
              <a:rPr lang="el-GR" sz="51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</a:t>
            </a:r>
          </a:p>
          <a:p>
            <a:pPr marL="45720" indent="0">
              <a:buNone/>
            </a:pPr>
            <a:r>
              <a:rPr lang="el-GR" sz="51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3 7 7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6D2F72-5384-4948-8107-62E68FBE78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159876" y="2057400"/>
            <a:ext cx="6862616" cy="4023360"/>
          </a:xfrm>
        </p:spPr>
        <p:txBody>
          <a:bodyPr>
            <a:normAutofit fontScale="55000" lnSpcReduction="20000"/>
          </a:bodyPr>
          <a:lstStyle/>
          <a:p>
            <a:r>
              <a:rPr lang="el-GR" sz="35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Μονάδες</a:t>
            </a:r>
            <a:r>
              <a:rPr lang="el-GR" sz="3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l-GR" sz="35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35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5-8</a:t>
            </a:r>
            <a:r>
              <a:rPr lang="el-GR" sz="35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l-GR" sz="35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δε γίνεται</a:t>
            </a:r>
            <a:r>
              <a:rPr lang="el-GR" sz="3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! ( δεν μπορώ να αφαιρέσω το 8 από το 5)</a:t>
            </a:r>
          </a:p>
          <a:p>
            <a:pPr marL="45720" lvl="0" indent="0">
              <a:buNone/>
            </a:pPr>
            <a:r>
              <a:rPr lang="el-GR" sz="3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Χρειάζομαι κι άλλες μονάδες. </a:t>
            </a:r>
            <a:r>
              <a:rPr lang="el-GR" sz="35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Γι΄αυτό</a:t>
            </a:r>
            <a:r>
              <a:rPr lang="el-GR" sz="3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35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χαλώ μια δεκάδα από τις </a:t>
            </a:r>
            <a:r>
              <a:rPr lang="el-GR" sz="35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el-GR" sz="35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l-GR" sz="3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την κάνω </a:t>
            </a:r>
            <a:r>
              <a:rPr lang="el-GR" sz="35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  <a:r>
              <a:rPr lang="el-GR" sz="35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μονάδες </a:t>
            </a:r>
            <a:r>
              <a:rPr lang="el-GR" sz="3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και οι</a:t>
            </a:r>
            <a:r>
              <a:rPr lang="el-GR" sz="35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3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μονάδες</a:t>
            </a:r>
            <a:r>
              <a:rPr lang="el-GR" sz="35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3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μου γίνονται</a:t>
            </a:r>
            <a:r>
              <a:rPr lang="el-GR" sz="35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35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15</a:t>
            </a:r>
            <a:r>
              <a:rPr lang="el-GR" sz="35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Από τις </a:t>
            </a:r>
            <a:r>
              <a:rPr lang="el-GR" sz="35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el-GR" sz="35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δεκάδες πήρα </a:t>
            </a:r>
            <a:r>
              <a:rPr lang="el-GR" sz="35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l-GR" sz="35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άρα έμειναν </a:t>
            </a:r>
            <a:r>
              <a:rPr lang="el-GR" sz="35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l-GR" sz="3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 </a:t>
            </a:r>
          </a:p>
          <a:p>
            <a:pPr marL="45720" indent="0">
              <a:buNone/>
            </a:pPr>
            <a:r>
              <a:rPr lang="el-GR" sz="3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</a:t>
            </a:r>
            <a:r>
              <a:rPr lang="en-US" sz="35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el-GR" sz="35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15 – 8 = 7 </a:t>
            </a:r>
          </a:p>
          <a:p>
            <a:pPr lvl="0"/>
            <a:r>
              <a:rPr lang="el-GR" sz="35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Δεκάδες</a:t>
            </a:r>
            <a:r>
              <a:rPr lang="el-GR" sz="3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n-US" sz="3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l-GR" sz="35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3 - 6  </a:t>
            </a:r>
            <a:r>
              <a:rPr lang="el-GR" sz="35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δε γίνεται</a:t>
            </a:r>
            <a:r>
              <a:rPr lang="el-GR" sz="3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!</a:t>
            </a:r>
          </a:p>
          <a:p>
            <a:pPr marL="45720" indent="0">
              <a:buNone/>
            </a:pPr>
            <a:r>
              <a:rPr lang="el-GR" sz="3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Χρειάζομαι κι άλλες δεκάδες. </a:t>
            </a:r>
            <a:r>
              <a:rPr lang="el-GR" sz="35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Γι</a:t>
            </a:r>
            <a:r>
              <a:rPr lang="el-GR" sz="3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΄ αυτό </a:t>
            </a:r>
            <a:r>
              <a:rPr lang="el-GR" sz="35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χαλώ μια εκατοντάδα από τις </a:t>
            </a:r>
            <a:r>
              <a:rPr lang="el-GR" sz="35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</a:t>
            </a:r>
            <a:r>
              <a:rPr lang="el-GR" sz="3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την κάνω </a:t>
            </a:r>
            <a:r>
              <a:rPr lang="el-GR" sz="35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  <a:r>
              <a:rPr lang="el-GR" sz="3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35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δεκάδες</a:t>
            </a:r>
            <a:r>
              <a:rPr lang="el-GR" sz="3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και οι δεκάδες μου γίνονται </a:t>
            </a:r>
            <a:r>
              <a:rPr lang="el-GR" sz="35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13</a:t>
            </a:r>
            <a:r>
              <a:rPr lang="el-GR" sz="35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l-GR" sz="3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Οι εκατοντάδες γίνονται </a:t>
            </a:r>
            <a:r>
              <a:rPr lang="el-GR" sz="35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</a:t>
            </a:r>
            <a:r>
              <a:rPr lang="el-GR" sz="35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γιατί πήρα</a:t>
            </a:r>
            <a:r>
              <a:rPr lang="el-GR" sz="35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 </a:t>
            </a:r>
            <a:r>
              <a:rPr lang="el-GR" sz="35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από τις</a:t>
            </a:r>
            <a:r>
              <a:rPr lang="el-GR" sz="35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9</a:t>
            </a:r>
            <a:r>
              <a:rPr lang="el-GR" sz="35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l-GR" sz="35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" indent="0">
              <a:buNone/>
            </a:pPr>
            <a:r>
              <a:rPr lang="el-GR" sz="3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</a:t>
            </a:r>
            <a:r>
              <a:rPr lang="el-GR" sz="35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13 – 6 = 7 </a:t>
            </a:r>
          </a:p>
          <a:p>
            <a:pPr lvl="0"/>
            <a:r>
              <a:rPr lang="el-GR" sz="35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Εκατοντάδες</a:t>
            </a:r>
            <a:r>
              <a:rPr lang="el-GR" sz="3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n-US" sz="3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l-GR" sz="3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35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 – 5 = 3</a:t>
            </a:r>
          </a:p>
          <a:p>
            <a:endParaRPr lang="el-GR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7E4FB30-AD47-476F-9FAB-FEEB95D6374E}"/>
              </a:ext>
            </a:extLst>
          </p:cNvPr>
          <p:cNvCxnSpPr>
            <a:cxnSpLocks/>
          </p:cNvCxnSpPr>
          <p:nvPr/>
        </p:nvCxnSpPr>
        <p:spPr>
          <a:xfrm>
            <a:off x="1777285" y="3618963"/>
            <a:ext cx="231819" cy="2446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C59D553-BC04-4D80-87FD-146CF5DAE35D}"/>
              </a:ext>
            </a:extLst>
          </p:cNvPr>
          <p:cNvCxnSpPr>
            <a:cxnSpLocks/>
          </p:cNvCxnSpPr>
          <p:nvPr/>
        </p:nvCxnSpPr>
        <p:spPr>
          <a:xfrm>
            <a:off x="1481070" y="3618963"/>
            <a:ext cx="296215" cy="24469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A60307E-B66C-4E76-BB13-8F89212CE4C5}"/>
              </a:ext>
            </a:extLst>
          </p:cNvPr>
          <p:cNvCxnSpPr>
            <a:cxnSpLocks/>
          </p:cNvCxnSpPr>
          <p:nvPr/>
        </p:nvCxnSpPr>
        <p:spPr>
          <a:xfrm>
            <a:off x="1169508" y="3618963"/>
            <a:ext cx="311562" cy="244699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140389A-D4AB-45D1-A3F5-4CDEA7D423F5}"/>
              </a:ext>
            </a:extLst>
          </p:cNvPr>
          <p:cNvCxnSpPr>
            <a:cxnSpLocks/>
          </p:cNvCxnSpPr>
          <p:nvPr/>
        </p:nvCxnSpPr>
        <p:spPr>
          <a:xfrm flipH="1" flipV="1">
            <a:off x="1481071" y="3126348"/>
            <a:ext cx="296214" cy="302652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6301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159993-26C9-44D4-B822-B34715FDB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solidFill>
                  <a:schemeClr val="tx1"/>
                </a:solidFill>
                <a:latin typeface="Calibri" panose="020F0502020204030204" pitchFamily="34" charset="0"/>
                <a:ea typeface="Comic Sans MS" panose="030F0702030302020204" pitchFamily="66" charset="0"/>
                <a:cs typeface="Calibri" panose="020F0502020204030204" pitchFamily="34" charset="0"/>
              </a:rPr>
              <a:t>Και τώρα κάνε τις ασκήσεις στις σελίδες 84 και 85 στο βιβλίο Μαθηματικών σου!</a:t>
            </a:r>
            <a:endParaRPr lang="el-GR" dirty="0">
              <a:solidFill>
                <a:schemeClr val="tx1"/>
              </a:solidFill>
            </a:endParaRPr>
          </a:p>
        </p:txBody>
      </p:sp>
      <p:pic>
        <p:nvPicPr>
          <p:cNvPr id="4" name="Content Placeholder 3" descr="Friends / Friendship - Kids Drawing /illustration Stock Vector ...">
            <a:extLst>
              <a:ext uri="{FF2B5EF4-FFF2-40B4-BE49-F238E27FC236}">
                <a16:creationId xmlns:a16="http://schemas.microsoft.com/office/drawing/2014/main" id="{A1B87BA4-930A-458A-94F3-00EFBCF9ED55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5177" y="2266682"/>
            <a:ext cx="4507605" cy="36060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55970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6ECFF-C1B0-4AE8-A962-5A3373D198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0"/>
            <a:ext cx="9875520" cy="1648496"/>
          </a:xfrm>
        </p:spPr>
        <p:txBody>
          <a:bodyPr/>
          <a:lstStyle/>
          <a:p>
            <a:pPr algn="ctr"/>
            <a:r>
              <a:rPr lang="el-GR" b="1" dirty="0">
                <a:latin typeface="Calibri" panose="020F0502020204030204" pitchFamily="34" charset="0"/>
                <a:cs typeface="Calibri" panose="020F0502020204030204" pitchFamily="34" charset="0"/>
              </a:rPr>
              <a:t>Κατακόρυφη αφαίρεση με μειωτέο πολλαπλάσιο του 100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FAA029-0E1F-4ED3-86AA-72C0ABF8D6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31065" y="2057400"/>
            <a:ext cx="2884868" cy="2834642"/>
          </a:xfrm>
        </p:spPr>
        <p:txBody>
          <a:bodyPr>
            <a:normAutofit fontScale="77500" lnSpcReduction="20000"/>
          </a:bodyPr>
          <a:lstStyle/>
          <a:p>
            <a:pPr marL="45720" indent="0">
              <a:buNone/>
            </a:pPr>
            <a:r>
              <a:rPr lang="el-GR" sz="34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Ε </a:t>
            </a:r>
            <a:r>
              <a:rPr lang="el-GR" sz="3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l-GR" sz="3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l-GR" sz="3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Μ</a:t>
            </a:r>
          </a:p>
          <a:p>
            <a:pPr marL="45720" indent="0">
              <a:buNone/>
            </a:pPr>
            <a:endParaRPr lang="el-GR" sz="3400" b="1" dirty="0">
              <a:solidFill>
                <a:srgbClr val="7030A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" indent="0">
              <a:buNone/>
            </a:pPr>
            <a:r>
              <a:rPr lang="el-GR" sz="34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8</a:t>
            </a:r>
            <a:r>
              <a:rPr lang="el-GR" sz="3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3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</a:t>
            </a:r>
            <a:r>
              <a:rPr lang="el-GR" sz="3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3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</a:p>
          <a:p>
            <a:pPr marL="45720" indent="0">
              <a:buNone/>
            </a:pPr>
            <a:r>
              <a:rPr lang="el-GR" sz="3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l-GR" sz="34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</a:t>
            </a:r>
            <a:r>
              <a:rPr lang="el-GR" sz="3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3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 </a:t>
            </a:r>
            <a:r>
              <a:rPr lang="el-GR" sz="3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</a:p>
          <a:p>
            <a:pPr marL="45720" indent="0">
              <a:buNone/>
            </a:pPr>
            <a:r>
              <a:rPr lang="el-GR" sz="3400" b="1" u="sng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l-GR" sz="3400" b="1" u="sng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el-GR" sz="3400" b="1" u="sng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34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  <a:r>
              <a:rPr lang="el-GR" sz="3400" b="1" u="sng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8</a:t>
            </a:r>
            <a:r>
              <a:rPr lang="el-GR" sz="34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</a:t>
            </a:r>
          </a:p>
          <a:p>
            <a:pPr marL="45720" indent="0">
              <a:buNone/>
            </a:pPr>
            <a:r>
              <a:rPr lang="el-GR" sz="3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3 3 2</a:t>
            </a:r>
            <a:endParaRPr lang="el-GR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4CC1A7-1A59-4A5C-AA1A-E60E05A0BC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000777" y="1965959"/>
            <a:ext cx="8809150" cy="4615145"/>
          </a:xfrm>
        </p:spPr>
        <p:txBody>
          <a:bodyPr>
            <a:normAutofit fontScale="77500" lnSpcReduction="20000"/>
          </a:bodyPr>
          <a:lstStyle/>
          <a:p>
            <a:pPr marL="45720" indent="0">
              <a:buNone/>
            </a:pPr>
            <a:r>
              <a:rPr lang="el-GR" sz="31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Μονάδες</a:t>
            </a:r>
            <a:r>
              <a:rPr lang="el-GR" sz="3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l-GR" sz="31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31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0-8</a:t>
            </a:r>
            <a:r>
              <a:rPr lang="el-GR" sz="31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l-GR" sz="31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δε γίνεται</a:t>
            </a:r>
            <a:r>
              <a:rPr lang="el-GR" sz="3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! ( δεν μπορώ να αφαιρέσω το 8 από το 0)</a:t>
            </a:r>
          </a:p>
          <a:p>
            <a:pPr marL="45720" lvl="0" indent="0">
              <a:buNone/>
            </a:pPr>
            <a:r>
              <a:rPr lang="el-GR" sz="3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Χρειάζομαι κι άλλες μονάδες. </a:t>
            </a:r>
            <a:r>
              <a:rPr lang="el-GR" sz="31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Γι</a:t>
            </a:r>
            <a:r>
              <a:rPr lang="el-GR" sz="3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΄αυτό πηγαίνω στις δεκάδες για να δανειστώ1 δεκάδα αλλά δεν μπορώ γιατί οι δεκάδες είναι 0.</a:t>
            </a:r>
          </a:p>
          <a:p>
            <a:pPr marL="45720" lvl="0" indent="0">
              <a:buNone/>
            </a:pPr>
            <a:r>
              <a:rPr lang="el-GR" sz="3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Πηγαίνω έτσι στις εκατοντάδες και δανείζομαι μια εκατοντάδα .Την εκατοντάδα τη  χαλώ και παίρνω </a:t>
            </a:r>
            <a:r>
              <a:rPr lang="el-GR" sz="31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 </a:t>
            </a:r>
            <a:r>
              <a:rPr lang="el-GR" sz="3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δεκάδες που βάζω πάνω από τις δεκάδες  και </a:t>
            </a:r>
            <a:r>
              <a:rPr lang="el-GR" sz="31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  <a:r>
              <a:rPr lang="el-GR" sz="3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μονάδες που βάζω πάνω από τις μονάδες</a:t>
            </a:r>
          </a:p>
          <a:p>
            <a:pPr marL="45720" lvl="0" indent="0">
              <a:buNone/>
            </a:pPr>
            <a:endParaRPr lang="el-GR" sz="31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" lvl="0" indent="0">
              <a:buNone/>
            </a:pPr>
            <a:endParaRPr lang="el-GR" sz="31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" lvl="0" indent="0">
              <a:buNone/>
            </a:pPr>
            <a:r>
              <a:rPr lang="el-GR" sz="3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Έτσι αφαιρώ:</a:t>
            </a:r>
          </a:p>
          <a:p>
            <a:pPr marL="45720" lvl="0" indent="0">
              <a:buNone/>
            </a:pPr>
            <a:r>
              <a:rPr lang="el-GR" sz="31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Μονάδες           10 – 8 = 2</a:t>
            </a:r>
          </a:p>
          <a:p>
            <a:pPr marL="45720" lvl="0" indent="0">
              <a:buNone/>
            </a:pPr>
            <a:r>
              <a:rPr lang="el-GR" sz="31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Δεκάδες             9 - 6 = 3</a:t>
            </a:r>
          </a:p>
          <a:p>
            <a:pPr marL="45720" lvl="0" indent="0">
              <a:buNone/>
            </a:pPr>
            <a:r>
              <a:rPr lang="el-GR" sz="31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Εκατοντάδες</a:t>
            </a:r>
            <a:r>
              <a:rPr lang="el-GR" sz="3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   </a:t>
            </a:r>
            <a:r>
              <a:rPr lang="el-GR" sz="31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 – 5 = 3</a:t>
            </a:r>
          </a:p>
          <a:p>
            <a:endParaRPr lang="el-GR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C596193-D88E-4493-9226-89D8E186E9B3}"/>
              </a:ext>
            </a:extLst>
          </p:cNvPr>
          <p:cNvSpPr/>
          <p:nvPr/>
        </p:nvSpPr>
        <p:spPr>
          <a:xfrm rot="10800000" flipV="1">
            <a:off x="3337237" y="3989068"/>
            <a:ext cx="5981165" cy="74923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" lvl="0" indent="0">
              <a:buNone/>
            </a:pPr>
            <a:r>
              <a:rPr lang="el-GR" sz="20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Προσοχή:  1 Ε = 9 Δ + Ι 0 Μ     δηλαδή  100 = 90 + 10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FB412F2-0156-40B9-AE00-99831C3980A9}"/>
              </a:ext>
            </a:extLst>
          </p:cNvPr>
          <p:cNvCxnSpPr>
            <a:cxnSpLocks/>
          </p:cNvCxnSpPr>
          <p:nvPr/>
        </p:nvCxnSpPr>
        <p:spPr>
          <a:xfrm>
            <a:off x="1390918" y="3429000"/>
            <a:ext cx="180305" cy="280115"/>
          </a:xfrm>
          <a:prstGeom prst="line">
            <a:avLst/>
          </a:prstGeom>
          <a:ln w="2857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6FBD279-55C6-4245-A83A-3EB78012FBE9}"/>
              </a:ext>
            </a:extLst>
          </p:cNvPr>
          <p:cNvCxnSpPr>
            <a:cxnSpLocks/>
          </p:cNvCxnSpPr>
          <p:nvPr/>
        </p:nvCxnSpPr>
        <p:spPr>
          <a:xfrm>
            <a:off x="1143000" y="3429000"/>
            <a:ext cx="247918" cy="28011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44DF0B57-6E8F-4C0D-8484-F035A610CBC8}"/>
              </a:ext>
            </a:extLst>
          </p:cNvPr>
          <p:cNvCxnSpPr>
            <a:cxnSpLocks/>
          </p:cNvCxnSpPr>
          <p:nvPr/>
        </p:nvCxnSpPr>
        <p:spPr>
          <a:xfrm>
            <a:off x="858055" y="3429000"/>
            <a:ext cx="284945" cy="28011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61264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553AD-414E-458F-BAF6-4D68D774F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240" y="673994"/>
            <a:ext cx="9875520" cy="1356360"/>
          </a:xfrm>
        </p:spPr>
        <p:txBody>
          <a:bodyPr>
            <a:normAutofit fontScale="90000"/>
          </a:bodyPr>
          <a:lstStyle/>
          <a:p>
            <a:pPr algn="ctr"/>
            <a:r>
              <a:rPr lang="el-GR" b="1" dirty="0">
                <a:solidFill>
                  <a:schemeClr val="tx1"/>
                </a:solidFill>
                <a:latin typeface="Calibri" panose="020F0502020204030204" pitchFamily="34" charset="0"/>
                <a:ea typeface="Comic Sans MS" panose="030F0702030302020204" pitchFamily="66" charset="0"/>
                <a:cs typeface="Calibri" panose="020F0502020204030204" pitchFamily="34" charset="0"/>
              </a:rPr>
              <a:t>Και τώρα κάνε τις ασκήσεις στις σελίδες 89, και 90  στο βιβλίο Μαθηματικών σου!</a:t>
            </a:r>
            <a:br>
              <a:rPr lang="el-GR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l-GR" dirty="0"/>
          </a:p>
        </p:txBody>
      </p:sp>
      <p:pic>
        <p:nvPicPr>
          <p:cNvPr id="5" name="Picture 4" descr="Wise clipart 6 » Clipart Station">
            <a:extLst>
              <a:ext uri="{FF2B5EF4-FFF2-40B4-BE49-F238E27FC236}">
                <a16:creationId xmlns:a16="http://schemas.microsoft.com/office/drawing/2014/main" id="{F3CC59BB-B57A-472E-A11C-22A2A0120A7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8062" y="2228045"/>
            <a:ext cx="3142445" cy="40203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9753742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304</TotalTime>
  <Words>441</Words>
  <Application>Microsoft Office PowerPoint</Application>
  <PresentationFormat>Widescreen</PresentationFormat>
  <Paragraphs>51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Calibri</vt:lpstr>
      <vt:lpstr>Corbel</vt:lpstr>
      <vt:lpstr>Basis</vt:lpstr>
      <vt:lpstr>Μαθηματικά Γ </vt:lpstr>
      <vt:lpstr>Παρακολούθησε τα πιο κάτω βίντεο για να θυμηθείς τη διψήφια κατακόρυφη αφαίρεση</vt:lpstr>
      <vt:lpstr>Κάνε τις πιο κάτω πράξεις:</vt:lpstr>
      <vt:lpstr>Τριψήφια κάθετη αφαίρεση με δανεισμό </vt:lpstr>
      <vt:lpstr>Και τώρα κάνε τις ασκήσεις στις σελίδες 84 και 85 στο βιβλίο Μαθηματικών σου!</vt:lpstr>
      <vt:lpstr>Κατακόρυφη αφαίρεση με μειωτέο πολλαπλάσιο του 100</vt:lpstr>
      <vt:lpstr>Και τώρα κάνε τις ασκήσεις στις σελίδες 89, και 90  στο βιβλίο Μαθηματικών σου!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NINA</dc:creator>
  <cp:lastModifiedBy>NINA</cp:lastModifiedBy>
  <cp:revision>35</cp:revision>
  <dcterms:created xsi:type="dcterms:W3CDTF">2020-05-09T17:11:28Z</dcterms:created>
  <dcterms:modified xsi:type="dcterms:W3CDTF">2020-05-11T15:06:49Z</dcterms:modified>
</cp:coreProperties>
</file>